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8" r:id="rId2"/>
  </p:sldMasterIdLst>
  <p:notesMasterIdLst>
    <p:notesMasterId r:id="rId16"/>
  </p:notesMasterIdLst>
  <p:sldIdLst>
    <p:sldId id="270" r:id="rId3"/>
    <p:sldId id="269" r:id="rId4"/>
    <p:sldId id="273" r:id="rId5"/>
    <p:sldId id="257" r:id="rId6"/>
    <p:sldId id="271" r:id="rId7"/>
    <p:sldId id="274" r:id="rId8"/>
    <p:sldId id="275" r:id="rId9"/>
    <p:sldId id="276" r:id="rId10"/>
    <p:sldId id="277" r:id="rId11"/>
    <p:sldId id="272" r:id="rId12"/>
    <p:sldId id="278" r:id="rId13"/>
    <p:sldId id="262" r:id="rId14"/>
    <p:sldId id="279" r:id="rId15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600"/>
    <a:srgbClr val="5F5F5F"/>
    <a:srgbClr val="777777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00"/>
  </p:normalViewPr>
  <p:slideViewPr>
    <p:cSldViewPr>
      <p:cViewPr varScale="1">
        <p:scale>
          <a:sx n="115" d="100"/>
          <a:sy n="115" d="100"/>
        </p:scale>
        <p:origin x="1476" y="1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按一下來編輯母片的文字樣式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73370129-D742-40DA-A606-8B46013EBBF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25173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4D08F-DD00-4621-8BDF-F544C097984C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734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4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49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50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5735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35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57353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4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5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6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7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5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5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57360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1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2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3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4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5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66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7367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57368" name="Rectangle 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57369" name="Rectangle 2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2ACEEB6-D998-40D2-AFD8-A65B5FA656C3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57370" name="Rectangle 2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7372" name="Text Box 28"/>
          <p:cNvSpPr txBox="1">
            <a:spLocks noChangeArrowheads="1"/>
          </p:cNvSpPr>
          <p:nvPr/>
        </p:nvSpPr>
        <p:spPr bwMode="auto">
          <a:xfrm>
            <a:off x="381000" y="4953000"/>
            <a:ext cx="5486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4400">
                <a:solidFill>
                  <a:schemeClr val="tx2"/>
                </a:solidFill>
                <a:latin typeface="Verdana" pitchFamily="34" charset="0"/>
                <a:ea typeface="新細明體" charset="-120"/>
              </a:rPr>
              <a:t>運動天地</a:t>
            </a:r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2260600" y="5678488"/>
            <a:ext cx="6019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>
                <a:latin typeface="Verdana" pitchFamily="34" charset="0"/>
                <a:ea typeface="新細明體" charset="-120"/>
              </a:rPr>
              <a:t>戶外設備的最終來源</a:t>
            </a:r>
          </a:p>
        </p:txBody>
      </p:sp>
      <p:pic>
        <p:nvPicPr>
          <p:cNvPr id="57374" name="Picture 30" descr="logowselector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35425"/>
            <a:ext cx="106362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409493-1E37-4EE4-AA60-3719DD8263D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0002557"/>
      </p:ext>
    </p:extLst>
  </p:cSld>
  <p:clrMapOvr>
    <a:masterClrMapping/>
  </p:clrMapOvr>
  <p:transition spd="slow"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7EE55E-DC65-431F-BF10-AB9157E0CD5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0019343"/>
      </p:ext>
    </p:extLst>
  </p:cSld>
  <p:clrMapOvr>
    <a:masterClrMapping/>
  </p:clrMapOvr>
  <p:transition spd="slow">
    <p:randomBa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按一下圖示以新增圖表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515702A-F1EB-4CC5-8D5C-8C3F8AAB1A4F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5162693"/>
      </p:ext>
    </p:extLst>
  </p:cSld>
  <p:clrMapOvr>
    <a:masterClrMapping/>
  </p:clrMapOvr>
  <p:transition spd="slow">
    <p:randomBa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 </a:t>
            </a:r>
            <a:r>
              <a:rPr lang="en-US" altLang="zh-TW" smtClean="0"/>
              <a:t>SmartArt </a:t>
            </a:r>
            <a:r>
              <a:rPr lang="zh-TW" altLang="en-US" smtClean="0"/>
              <a:t>圖形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3F762EF-E6C6-4AD1-8E26-613A395E927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1514693"/>
      </p:ext>
    </p:extLst>
  </p:cSld>
  <p:clrMapOvr>
    <a:masterClrMapping/>
  </p:clrMapOvr>
  <p:transition spd="slow">
    <p:randomBa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按一下圖示以新增表格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E85EDE7-4CA9-4EDA-9910-4EF5F548116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3376482"/>
      </p:ext>
    </p:extLst>
  </p:cSld>
  <p:clrMapOvr>
    <a:masterClrMapping/>
  </p:clrMapOvr>
  <p:transition spd="slow"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3D0BEDB-405A-4089-8A8E-E021D3577EC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349690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EFF8ED-2914-4673-900F-9AC1074B6F3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7100205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4C27C5-74BA-45DA-913F-669B1021E1F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1102049"/>
      </p:ext>
    </p:extLst>
  </p:cSld>
  <p:clrMapOvr>
    <a:masterClrMapping/>
  </p:clrMapOvr>
  <p:transition spd="slow"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6666DF-BD4D-4948-B58D-ACBC1E905BA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438629"/>
      </p:ext>
    </p:extLst>
  </p:cSld>
  <p:clrMapOvr>
    <a:masterClrMapping/>
  </p:clrMapOvr>
  <p:transition spd="slow"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561802-FF01-40B0-9DBD-7486B73B6D8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5396971"/>
      </p:ext>
    </p:extLst>
  </p:cSld>
  <p:clrMapOvr>
    <a:masterClrMapping/>
  </p:clrMapOvr>
  <p:transition spd="slow"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0363C7-314C-4DF2-82A4-90C3C9D93A6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1530229"/>
      </p:ext>
    </p:extLst>
  </p:cSld>
  <p:clrMapOvr>
    <a:masterClrMapping/>
  </p:clrMapOvr>
  <p:transition spd="slow"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71EE2C-CCA3-4A90-8052-4591D2E39BD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3423677"/>
      </p:ext>
    </p:extLst>
  </p:cSld>
  <p:clrMapOvr>
    <a:masterClrMapping/>
  </p:clrMapOvr>
  <p:transition spd="slow"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E8C75-249B-4083-BECA-5D54E304FED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702040"/>
      </p:ext>
    </p:extLst>
  </p:cSld>
  <p:clrMapOvr>
    <a:masterClrMapping/>
  </p:clrMapOvr>
  <p:transition spd="slow"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6323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24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2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632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6327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328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56329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0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1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2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3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34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335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56336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7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8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9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0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1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4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按一下來編輯母片的標題樣式</a:t>
            </a:r>
          </a:p>
        </p:txBody>
      </p:sp>
      <p:sp>
        <p:nvSpPr>
          <p:cNvPr id="56343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按一下來編輯母片的文字樣式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6345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56346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defRPr>
            </a:lvl1pPr>
          </a:lstStyle>
          <a:p>
            <a:fld id="{B99D80A3-F762-4691-A719-874525315EC0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56348" name="Picture 28" descr="logowselectors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6096000"/>
            <a:ext cx="106362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ransition spd="slow">
    <p:randomBar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w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375756" y="4005064"/>
            <a:ext cx="3744416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zh-TW" altLang="en-US" sz="2400" b="1" kern="0" dirty="0" smtClean="0">
                <a:ea typeface="新細明體" charset="-120"/>
              </a:rPr>
              <a:t>陳昱文 馮翊婷 晉萱</a:t>
            </a:r>
            <a:endParaRPr lang="zh-TW" altLang="en-US" sz="2400" b="1" kern="0" dirty="0">
              <a:ea typeface="新細明體" charset="-120"/>
            </a:endParaRP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1187624" y="569447"/>
            <a:ext cx="5867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r>
              <a:rPr lang="zh-TW" altLang="en-US" sz="5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ㄎ一七逃</a:t>
            </a:r>
            <a:endParaRPr lang="en-US" altLang="zh-TW" sz="5400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83768" y="2308737"/>
            <a:ext cx="3636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多元族群氣象資料應用</a:t>
            </a:r>
            <a:r>
              <a:rPr lang="zh-TW" altLang="en-US" sz="2400" dirty="0" smtClean="0"/>
              <a:t>組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第一</a:t>
            </a:r>
            <a:r>
              <a:rPr lang="zh-TW" altLang="en-US" sz="2400" dirty="0"/>
              <a:t>組</a:t>
            </a: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77125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可行性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417561008"/>
              </p:ext>
            </p:extLst>
          </p:nvPr>
        </p:nvGraphicFramePr>
        <p:xfrm>
          <a:off x="539552" y="1371599"/>
          <a:ext cx="7787208" cy="530121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7254">
                  <a:extLst>
                    <a:ext uri="{9D8B030D-6E8A-4147-A177-3AD203B41FA5}">
                      <a16:colId xmlns:a16="http://schemas.microsoft.com/office/drawing/2014/main" val="3583080876"/>
                    </a:ext>
                  </a:extLst>
                </a:gridCol>
                <a:gridCol w="1557254">
                  <a:extLst>
                    <a:ext uri="{9D8B030D-6E8A-4147-A177-3AD203B41FA5}">
                      <a16:colId xmlns:a16="http://schemas.microsoft.com/office/drawing/2014/main" val="126173784"/>
                    </a:ext>
                  </a:extLst>
                </a:gridCol>
                <a:gridCol w="1557254">
                  <a:extLst>
                    <a:ext uri="{9D8B030D-6E8A-4147-A177-3AD203B41FA5}">
                      <a16:colId xmlns:a16="http://schemas.microsoft.com/office/drawing/2014/main" val="559345912"/>
                    </a:ext>
                  </a:extLst>
                </a:gridCol>
                <a:gridCol w="1557254">
                  <a:extLst>
                    <a:ext uri="{9D8B030D-6E8A-4147-A177-3AD203B41FA5}">
                      <a16:colId xmlns:a16="http://schemas.microsoft.com/office/drawing/2014/main" val="3167262181"/>
                    </a:ext>
                  </a:extLst>
                </a:gridCol>
                <a:gridCol w="1558192">
                  <a:extLst>
                    <a:ext uri="{9D8B030D-6E8A-4147-A177-3AD203B41FA5}">
                      <a16:colId xmlns:a16="http://schemas.microsoft.com/office/drawing/2014/main" val="990825229"/>
                    </a:ext>
                  </a:extLst>
                </a:gridCol>
              </a:tblGrid>
              <a:tr h="6626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工具名稱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TripAdvisor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Google</a:t>
                      </a:r>
                      <a:r>
                        <a:rPr lang="zh-TW" sz="1400" kern="100">
                          <a:effectLst/>
                        </a:rPr>
                        <a:t>地圖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Funliday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ㄎㄧ七逃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188756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大眾運輸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799041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規劃交通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0741990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當地天氣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8884624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即時路況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2104138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計算時間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8377941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智能排程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849514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手動排程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803378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搜尋地點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74314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收藏地點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7798022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地點資訊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494349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旅客評論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少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568992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建議地點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sz="1400" kern="100">
                          <a:effectLst/>
                        </a:rPr>
                        <a:t>(ios)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6050580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建議路線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sz="1400" kern="100">
                          <a:effectLst/>
                        </a:rPr>
                        <a:t>(ios)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3079681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國家指南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0219255"/>
                  </a:ext>
                </a:extLst>
              </a:tr>
            </a:tbl>
          </a:graphicData>
        </a:graphic>
      </p:graphicFrame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961630" y="2355230"/>
            <a:ext cx="6622982" cy="5326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899592" y="2348880"/>
            <a:ext cx="6622982" cy="5326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-1197496" y="2339076"/>
            <a:ext cx="6622983" cy="55511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2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2614" y="2681190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51997" y="3012362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0908" y="3680895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 bwMode="auto">
          <a:xfrm>
            <a:off x="549896" y="2664862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549896" y="3002716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539552" y="3670755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09773660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ㄎ一七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逃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0" y="2492896"/>
            <a:ext cx="3231197" cy="42138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62" y="2492897"/>
            <a:ext cx="3035321" cy="41622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348880"/>
            <a:ext cx="3104320" cy="42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68440"/>
      </p:ext>
    </p:extLst>
  </p:cSld>
  <p:clrMapOvr>
    <a:masterClrMapping/>
  </p:clrMapOvr>
  <p:transition spd="slow"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組員貢獻</a:t>
            </a:r>
          </a:p>
        </p:txBody>
      </p:sp>
      <p:sp>
        <p:nvSpPr>
          <p:cNvPr id="3" name="矩形 2"/>
          <p:cNvSpPr/>
          <p:nvPr/>
        </p:nvSpPr>
        <p:spPr>
          <a:xfrm>
            <a:off x="1187624" y="1628800"/>
            <a:ext cx="68407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馮翊婷 蒐集資料、提相關意見、剪影片</a:t>
            </a:r>
            <a:endParaRPr lang="en-US" altLang="zh-TW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晉萱 蒐集資料、提相關</a:t>
            </a:r>
            <a:r>
              <a:rPr lang="zh-TW" altLang="en-US" sz="3000" dirty="0" smtClean="0"/>
              <a:t>意見</a:t>
            </a:r>
            <a:r>
              <a:rPr lang="zh-TW" altLang="en-US" sz="3000" dirty="0" smtClean="0"/>
              <a:t>、做表格</a:t>
            </a:r>
            <a:endParaRPr lang="en-US" altLang="zh-TW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陳昱文 蒐集</a:t>
            </a:r>
            <a:r>
              <a:rPr lang="zh-TW" altLang="en-US" sz="3000" dirty="0" smtClean="0"/>
              <a:t>資料、提相關</a:t>
            </a:r>
            <a:r>
              <a:rPr lang="zh-TW" altLang="en-US" sz="3000" dirty="0" smtClean="0"/>
              <a:t>意、市場分析</a:t>
            </a:r>
            <a:r>
              <a:rPr lang="en-US" altLang="zh-TW" sz="3000" dirty="0" smtClean="0"/>
              <a:t>(</a:t>
            </a:r>
            <a:r>
              <a:rPr lang="zh-TW" altLang="en-US" sz="3000" dirty="0" smtClean="0"/>
              <a:t>問卷</a:t>
            </a:r>
            <a:r>
              <a:rPr lang="en-US" altLang="zh-TW" sz="3000" dirty="0" smtClean="0"/>
              <a:t>)</a:t>
            </a:r>
            <a:endParaRPr lang="en-US" altLang="zh-TW" sz="3000" dirty="0"/>
          </a:p>
        </p:txBody>
      </p:sp>
    </p:spTree>
  </p:cSld>
  <p:clrMapOvr>
    <a:masterClrMapping/>
  </p:clrMapOvr>
  <p:transition spd="slow"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1640" y="2996952"/>
            <a:ext cx="6840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 smtClean="0"/>
              <a:t>END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262897389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charset="-120"/>
              </a:rPr>
              <a:t>目錄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229600" cy="4495800"/>
          </a:xfrm>
        </p:spPr>
        <p:txBody>
          <a:bodyPr/>
          <a:lstStyle/>
          <a:p>
            <a:r>
              <a:rPr lang="zh-TW" altLang="en-US" dirty="0" smtClean="0"/>
              <a:t>產品介紹</a:t>
            </a:r>
            <a:endParaRPr lang="en-US" altLang="zh-TW" dirty="0" smtClean="0"/>
          </a:p>
          <a:p>
            <a:r>
              <a:rPr lang="en-US" altLang="zh-TW" dirty="0" smtClean="0"/>
              <a:t>Why </a:t>
            </a:r>
            <a:r>
              <a:rPr lang="en-US" altLang="zh-TW" dirty="0"/>
              <a:t>(Motivation, </a:t>
            </a:r>
            <a:r>
              <a:rPr lang="zh-TW" altLang="en-US" dirty="0"/>
              <a:t>解決什麼問題</a:t>
            </a:r>
            <a:r>
              <a:rPr lang="en-US" altLang="zh-TW" dirty="0"/>
              <a:t>, </a:t>
            </a:r>
            <a:r>
              <a:rPr lang="zh-TW" altLang="en-US" dirty="0"/>
              <a:t>關聯性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What (</a:t>
            </a:r>
            <a:r>
              <a:rPr lang="zh-TW" altLang="en-US" dirty="0"/>
              <a:t>創新性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How (Concept, System Architecture, </a:t>
            </a:r>
            <a:r>
              <a:rPr lang="zh-TW" altLang="en-US" dirty="0"/>
              <a:t>可行性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Result (</a:t>
            </a:r>
            <a:r>
              <a:rPr lang="zh-TW" altLang="en-US" dirty="0"/>
              <a:t>市場在那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組員貢獻</a:t>
            </a:r>
          </a:p>
          <a:p>
            <a:pPr algn="ctr">
              <a:buFontTx/>
              <a:buNone/>
            </a:pPr>
            <a:endParaRPr lang="zh-TW" altLang="en-US" sz="3600" dirty="0">
              <a:ea typeface="新細明體" charset="-120"/>
            </a:endParaRPr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產品</a:t>
            </a:r>
            <a:r>
              <a:rPr lang="zh-TW" altLang="en-US" dirty="0"/>
              <a:t>簡介</a:t>
            </a:r>
          </a:p>
        </p:txBody>
      </p:sp>
      <p:pic>
        <p:nvPicPr>
          <p:cNvPr id="4" name="概念影片完整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5495" y="1556792"/>
            <a:ext cx="9017245" cy="5071864"/>
          </a:xfrm>
        </p:spPr>
      </p:pic>
    </p:spTree>
    <p:extLst>
      <p:ext uri="{BB962C8B-B14F-4D97-AF65-F5344CB8AC3E}">
        <p14:creationId xmlns:p14="http://schemas.microsoft.com/office/powerpoint/2010/main" val="282872510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4609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動機</a:t>
            </a:r>
            <a:r>
              <a:rPr lang="zh-TW" altLang="en-US" dirty="0"/>
              <a:t> </a:t>
            </a:r>
            <a:r>
              <a:rPr lang="en-US" altLang="zh-TW" dirty="0" smtClean="0"/>
              <a:t>Motivation</a:t>
            </a:r>
            <a:endParaRPr lang="en-US" altLang="zh-TW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479" y="1977525"/>
            <a:ext cx="1440160" cy="460648"/>
          </a:xfrm>
        </p:spPr>
        <p:txBody>
          <a:bodyPr/>
          <a:lstStyle/>
          <a:p>
            <a:pPr marL="0" indent="0">
              <a:spcBef>
                <a:spcPct val="50000"/>
              </a:spcBef>
              <a:buClrTx/>
              <a:buNone/>
              <a:tabLst>
                <a:tab pos="1485900" algn="l"/>
              </a:tabLst>
            </a:pPr>
            <a:r>
              <a:rPr lang="zh-TW" altLang="en-US" sz="2000" dirty="0" smtClean="0">
                <a:ea typeface="新細明體" charset="-120"/>
              </a:rPr>
              <a:t>分類</a:t>
            </a:r>
            <a:r>
              <a:rPr lang="en-US" altLang="zh-TW" sz="2000" dirty="0" smtClean="0">
                <a:ea typeface="新細明體" charset="-120"/>
              </a:rPr>
              <a:t>(</a:t>
            </a:r>
            <a:r>
              <a:rPr lang="zh-TW" altLang="en-US" sz="2000" dirty="0" smtClean="0">
                <a:ea typeface="新細明體" charset="-120"/>
              </a:rPr>
              <a:t>族群</a:t>
            </a:r>
            <a:r>
              <a:rPr lang="en-US" altLang="zh-TW" sz="2000" dirty="0" smtClean="0">
                <a:ea typeface="新細明體" charset="-120"/>
              </a:rPr>
              <a:t>)</a:t>
            </a:r>
          </a:p>
          <a:p>
            <a:pPr>
              <a:spcBef>
                <a:spcPct val="50000"/>
              </a:spcBef>
              <a:buClrTx/>
              <a:tabLst>
                <a:tab pos="1485900" algn="l"/>
              </a:tabLst>
            </a:pPr>
            <a:endParaRPr lang="en-US" altLang="zh-TW" dirty="0" smtClean="0">
              <a:ea typeface="新細明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15168"/>
            <a:ext cx="2671296" cy="135446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23472" y="2879327"/>
            <a:ext cx="792088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1485900" algn="l"/>
              </a:tabLst>
            </a:pPr>
            <a:r>
              <a:rPr lang="zh-TW" altLang="en-US" sz="2000" kern="0" dirty="0" smtClean="0">
                <a:ea typeface="新細明體" charset="-120"/>
              </a:rPr>
              <a:t>需求</a:t>
            </a:r>
            <a:endParaRPr lang="en-US" altLang="zh-TW" kern="0" dirty="0" smtClean="0">
              <a:ea typeface="新細明體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 rot="1356033">
            <a:off x="2903522" y="3418781"/>
            <a:ext cx="49645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56" y="3634804"/>
            <a:ext cx="2620310" cy="17669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86" y="3717032"/>
            <a:ext cx="2336452" cy="1360334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 bwMode="auto">
          <a:xfrm>
            <a:off x="6237426" y="4135941"/>
            <a:ext cx="49645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452320" y="2996952"/>
            <a:ext cx="792088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1485900" algn="l"/>
              </a:tabLst>
            </a:pPr>
            <a:r>
              <a:rPr lang="zh-TW" altLang="en-US" sz="2000" kern="0" dirty="0" smtClean="0">
                <a:ea typeface="新細明體" charset="-120"/>
              </a:rPr>
              <a:t>推</a:t>
            </a:r>
            <a:r>
              <a:rPr lang="zh-TW" altLang="en-US" sz="2000" kern="0" dirty="0">
                <a:ea typeface="新細明體" charset="-120"/>
              </a:rPr>
              <a:t>薦</a:t>
            </a:r>
            <a:endParaRPr lang="en-US" altLang="zh-TW" kern="0" dirty="0" smtClean="0">
              <a:ea typeface="新細明體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9" y="4797152"/>
            <a:ext cx="2400300" cy="19050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 bwMode="auto">
          <a:xfrm rot="19704209">
            <a:off x="2842756" y="4665462"/>
            <a:ext cx="49645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038459" y="4282528"/>
            <a:ext cx="1440160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1485900" algn="l"/>
              </a:tabLst>
            </a:pPr>
            <a:r>
              <a:rPr lang="zh-TW" altLang="en-US" sz="2000" kern="0" dirty="0" smtClean="0">
                <a:ea typeface="新細明體" charset="-120"/>
              </a:rPr>
              <a:t>天氣</a:t>
            </a:r>
            <a:endParaRPr lang="en-US" altLang="zh-TW" kern="0" dirty="0" smtClean="0">
              <a:ea typeface="新細明體" charset="-120"/>
            </a:endParaRPr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創新性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結合天氣規劃路線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分群介紹相關旅遊行程</a:t>
            </a:r>
            <a:r>
              <a:rPr lang="en-US" altLang="zh-TW" sz="2000" dirty="0"/>
              <a:t>(</a:t>
            </a:r>
            <a:r>
              <a:rPr lang="zh-TW" altLang="zh-TW" sz="2000" dirty="0"/>
              <a:t>美食、景點</a:t>
            </a:r>
            <a:r>
              <a:rPr lang="en-US" altLang="zh-TW" sz="2000" dirty="0"/>
              <a:t>)</a:t>
            </a:r>
            <a:endParaRPr lang="zh-TW" altLang="zh-TW" sz="2000" dirty="0"/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計算時間：內建自動計算交通與停留時間，排出一日時間表。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手動排程：可以手動安排一日行程所有景點。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搜尋地點：內建景點搜尋。旅客評論：包含旅客的評分與留言。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收藏地點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匯出路線：可匯出路線表資料。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帳號同步：可以用帳號雲端同步路線表。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協同合作：可以多人合作編輯路線表。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711793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TW" altLang="zh-TW" sz="3600" b="1" dirty="0">
                <a:effectLst/>
              </a:rPr>
              <a:t>以</a:t>
            </a:r>
            <a:r>
              <a:rPr lang="en-US" altLang="zh-TW" sz="3600" b="1" dirty="0">
                <a:effectLst/>
              </a:rPr>
              <a:t>TripAdvisor</a:t>
            </a:r>
            <a:r>
              <a:rPr lang="zh-TW" altLang="zh-TW" sz="3600" b="1" dirty="0">
                <a:effectLst/>
              </a:rPr>
              <a:t>為例</a:t>
            </a:r>
            <a:r>
              <a:rPr lang="en-US" altLang="zh-TW" sz="3600" b="1" dirty="0">
                <a:effectLst/>
              </a:rPr>
              <a:t>(</a:t>
            </a:r>
            <a:r>
              <a:rPr lang="zh-TW" altLang="zh-TW" sz="3600" b="1" dirty="0">
                <a:effectLst/>
              </a:rPr>
              <a:t>導覽資訊為主</a:t>
            </a:r>
            <a:r>
              <a:rPr lang="en-US" altLang="zh-TW" sz="3600" b="1" dirty="0" smtClean="0">
                <a:effectLst/>
              </a:rPr>
              <a:t>)</a:t>
            </a:r>
            <a:endParaRPr lang="zh-TW" altLang="en-US" sz="3600" dirty="0"/>
          </a:p>
        </p:txBody>
      </p:sp>
      <p:pic>
        <p:nvPicPr>
          <p:cNvPr id="4" name="圖片 3" descr="ãtripadvisorãçåçæå°çµæ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332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內容版面配置區 4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40969"/>
            <a:ext cx="2952328" cy="5096067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25947"/>
            <a:ext cx="2952328" cy="50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19360"/>
      </p:ext>
    </p:extLst>
  </p:cSld>
  <p:clrMapOvr>
    <a:masterClrMapping/>
  </p:clrMapOvr>
  <p:transition spd="slow"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998651"/>
            <a:ext cx="2592288" cy="4668933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983888"/>
            <a:ext cx="2592288" cy="4668933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68" y="1983887"/>
            <a:ext cx="2566294" cy="46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0146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b="1" dirty="0" smtClean="0">
                <a:effectLst/>
              </a:rPr>
              <a:t>          </a:t>
            </a:r>
            <a:r>
              <a:rPr lang="zh-TW" altLang="zh-TW" sz="3600" b="1" dirty="0" smtClean="0">
                <a:effectLst/>
              </a:rPr>
              <a:t>以</a:t>
            </a:r>
            <a:r>
              <a:rPr lang="en-US" altLang="zh-TW" sz="3600" b="1" dirty="0" err="1">
                <a:effectLst/>
              </a:rPr>
              <a:t>Funliday</a:t>
            </a:r>
            <a:r>
              <a:rPr lang="zh-TW" altLang="zh-TW" sz="3600" b="1" dirty="0">
                <a:effectLst/>
              </a:rPr>
              <a:t>為例</a:t>
            </a:r>
            <a:r>
              <a:rPr lang="en-US" altLang="zh-TW" sz="3600" b="1" dirty="0">
                <a:effectLst/>
              </a:rPr>
              <a:t>(</a:t>
            </a:r>
            <a:r>
              <a:rPr lang="zh-TW" altLang="zh-TW" sz="3600" b="1" dirty="0">
                <a:effectLst/>
              </a:rPr>
              <a:t>路線規劃為主</a:t>
            </a:r>
            <a:r>
              <a:rPr lang="en-US" altLang="zh-TW" sz="3600" b="1" dirty="0" smtClean="0">
                <a:effectLst/>
              </a:rPr>
              <a:t>)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2" y="1916832"/>
            <a:ext cx="2713795" cy="4741058"/>
          </a:xfrm>
          <a:prstGeom prst="rect">
            <a:avLst/>
          </a:prstGeom>
        </p:spPr>
      </p:pic>
      <p:pic>
        <p:nvPicPr>
          <p:cNvPr id="5" name="圖片 4" descr="ãfunlidayãçåçæå°çµæ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3" y="352425"/>
            <a:ext cx="895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62" y="1916833"/>
            <a:ext cx="2739306" cy="4741058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72" y="1916832"/>
            <a:ext cx="2636207" cy="47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5859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2643550" cy="4677364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56511"/>
            <a:ext cx="2664296" cy="46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5772"/>
      </p:ext>
    </p:extLst>
  </p:cSld>
  <p:clrMapOvr>
    <a:masterClrMapping/>
  </p:clrMapOvr>
  <p:transition spd="slow">
    <p:randomBar/>
  </p:transition>
</p:sld>
</file>

<file path=ppt/theme/theme1.xml><?xml version="1.0" encoding="utf-8"?>
<a:theme xmlns:a="http://schemas.openxmlformats.org/drawingml/2006/main" name="Mountain Top">
  <a:themeElements>
    <a:clrScheme name="Mountain Top 6">
      <a:dk1>
        <a:srgbClr val="809296"/>
      </a:dk1>
      <a:lt1>
        <a:srgbClr val="FFFFFF"/>
      </a:lt1>
      <a:dk2>
        <a:srgbClr val="6699FF"/>
      </a:dk2>
      <a:lt2>
        <a:srgbClr val="B3EDFF"/>
      </a:lt2>
      <a:accent1>
        <a:srgbClr val="FF9933"/>
      </a:accent1>
      <a:accent2>
        <a:srgbClr val="FFAA99"/>
      </a:accent2>
      <a:accent3>
        <a:srgbClr val="B8CAFF"/>
      </a:accent3>
      <a:accent4>
        <a:srgbClr val="DADADA"/>
      </a:accent4>
      <a:accent5>
        <a:srgbClr val="FFCAAD"/>
      </a:accent5>
      <a:accent6>
        <a:srgbClr val="E79A8A"/>
      </a:accent6>
      <a:hlink>
        <a:srgbClr val="FFCFAB"/>
      </a:hlink>
      <a:folHlink>
        <a:srgbClr val="CC9900"/>
      </a:folHlink>
    </a:clrScheme>
    <a:fontScheme name="Mountain To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E11C7D-6FA8-420E-A6A1-DC5E8B34EC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149</TotalTime>
  <Words>327</Words>
  <Application>Microsoft Office PowerPoint</Application>
  <PresentationFormat>如螢幕大小 (4:3)</PresentationFormat>
  <Paragraphs>112</Paragraphs>
  <Slides>13</Slides>
  <Notes>1</Notes>
  <HiddenSlides>0</HiddenSlides>
  <MMClips>1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21" baseType="lpstr">
      <vt:lpstr>微軟正黑體</vt:lpstr>
      <vt:lpstr>新細明體</vt:lpstr>
      <vt:lpstr>Arial</vt:lpstr>
      <vt:lpstr>Calibri</vt:lpstr>
      <vt:lpstr>Times New Roman</vt:lpstr>
      <vt:lpstr>Verdana</vt:lpstr>
      <vt:lpstr>Wingdings</vt:lpstr>
      <vt:lpstr>Mountain Top</vt:lpstr>
      <vt:lpstr>PowerPoint 簡報</vt:lpstr>
      <vt:lpstr>目錄</vt:lpstr>
      <vt:lpstr>產品簡介</vt:lpstr>
      <vt:lpstr>動機 Motivation</vt:lpstr>
      <vt:lpstr>創新性</vt:lpstr>
      <vt:lpstr>以TripAdvisor為例(導覽資訊為主)</vt:lpstr>
      <vt:lpstr>PowerPoint 簡報</vt:lpstr>
      <vt:lpstr>          以Funliday為例(路線規劃為主)</vt:lpstr>
      <vt:lpstr>PowerPoint 簡報</vt:lpstr>
      <vt:lpstr>可行性</vt:lpstr>
      <vt:lpstr> ㄎ一七逃 Result</vt:lpstr>
      <vt:lpstr>組員貢獻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dodo chen</dc:creator>
  <cp:keywords/>
  <cp:lastModifiedBy>dodo chen</cp:lastModifiedBy>
  <cp:revision>17</cp:revision>
  <cp:lastPrinted>1998-06-19T00:49:56Z</cp:lastPrinted>
  <dcterms:created xsi:type="dcterms:W3CDTF">2018-03-30T05:39:46Z</dcterms:created>
  <dcterms:modified xsi:type="dcterms:W3CDTF">2018-04-09T06:19:20Z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TC062578591033</vt:lpwstr>
  </property>
</Properties>
</file>